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Quicksand"/>
      <p:regular r:id="rId34"/>
      <p:bold r:id="rId35"/>
    </p:embeddedFont>
    <p:embeddedFont>
      <p:font typeface="Quicksand Medium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B63722-76BA-4393-B9A6-1F22D12401A1}">
  <a:tblStyle styleId="{74B63722-76BA-4393-B9A6-1F22D12401A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Quicksand-bold.fntdata"/><Relationship Id="rId12" Type="http://schemas.openxmlformats.org/officeDocument/2006/relationships/slide" Target="slides/slide7.xml"/><Relationship Id="rId34" Type="http://schemas.openxmlformats.org/officeDocument/2006/relationships/font" Target="fonts/Quicksand-regular.fntdata"/><Relationship Id="rId15" Type="http://schemas.openxmlformats.org/officeDocument/2006/relationships/slide" Target="slides/slide10.xml"/><Relationship Id="rId37" Type="http://schemas.openxmlformats.org/officeDocument/2006/relationships/font" Target="fonts/QuicksandMedium-bold.fntdata"/><Relationship Id="rId14" Type="http://schemas.openxmlformats.org/officeDocument/2006/relationships/slide" Target="slides/slide9.xml"/><Relationship Id="rId36" Type="http://schemas.openxmlformats.org/officeDocument/2006/relationships/font" Target="fonts/Quicksand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cce.io/tcc" TargetMode="External"/><Relationship Id="rId3" Type="http://schemas.openxmlformats.org/officeDocument/2006/relationships/hyperlink" Target="http://ncce.io/og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network-cable-network-cable-data-2245837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offices-business-computer-1181385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wifi-access-internet-logo-network-158401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wifi-access-internet-logo-network-158401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wifi-access-internet-logo-network-158401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illustrations/https-website-internet-security-3344700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illustrations/https-website-internet-security-3344700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folder-network-file-computer-data-5000783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folder-network-file-computer-data-5000783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email-newsletter-email-marketing-3249062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hands-thumb-promise-finger-gesture-1923185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email-newsletter-email-marketing-3249062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email-newsletter-email-marketing-3249062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email-newsletter-email-marketing-3249062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hands-thumb-promise-finger-gesture-1923185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hands-thumb-promise-finger-gesture-1923185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illustrations/earth-network-blockchain-globe-3537401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illustrations/earth-network-blockchain-globe-3537401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Last updated 30-11-2021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Resources are updated regularly — the latest version is available at: 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ncce.io/tcc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This resource is licensed under the Open Government Licence, version 3. For more information on this licence, see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ncce.io/ogl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Network Cable - Free photo on Pixabay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Offices Business Computer - Free photo on Pixabay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Wifi Access Internet - Free vector graphic on Pixabay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Wifi Access Internet - Free vector graphic on Pixabay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Wifi Access Internet - Free vector graphic on Pixabay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 Website Internet - Free image on Pixabay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 Website Internet - Free image on Pixabay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Folder Network File - Free vector graphic on Pixabay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Folder Network File - Free vector graphic on Pixabay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Email Newsletter Marketing - Free vector graphic on Pixabay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Hands Thumb Promise - Free photo on Pixabay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Email Newsletter Marketing - Free vector graphic on Pixabay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Email Newsletter Marketing - Free vector graphic on Pixabay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Email Newsletter Marketing - Free vector graphic on Pixabay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Hands Thumb Promise - Free photo on Pixabay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Hands Thumb Promise - Free photo on Pixabay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Earth Network Blockchain - Free image on Pixabay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Earth Network Blockchain - Free image on Pixabay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67675" y="4249150"/>
            <a:ext cx="1465423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r Images side by side">
  <p:cSld name="TITLE_4_1_1_1_3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Questions / Lists">
  <p:cSld name="TITLE_4_1_1_1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with heading)">
  <p:cSld name="TITLE_4_1_1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no heading)">
  <p:cSld name="TITLE_4_1_1_1_4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(no text under)">
  <p:cSld name="TITLE_4_1_1_1_3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">
  <p:cSld name="TITLE_4_1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6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155CC">
            <a:alpha val="549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725"/>
            <a:ext cx="9144000" cy="3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b="1" i="0" sz="2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b="0" i="0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9: Network Protocols</a:t>
            </a:r>
            <a:endParaRPr/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Mack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may have heard the term </a:t>
            </a:r>
            <a:r>
              <a:rPr b="1" lang="en-GB"/>
              <a:t>ethernet cable</a:t>
            </a:r>
            <a:r>
              <a:rPr lang="en-GB"/>
              <a:t> before.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An </a:t>
            </a:r>
            <a:r>
              <a:rPr b="1" lang="en-GB"/>
              <a:t>ethernet cable</a:t>
            </a:r>
            <a:r>
              <a:rPr lang="en-GB"/>
              <a:t> can be used to describe the copper and fibre optic cables that you covered in earlier lessons.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Ethernet</a:t>
            </a:r>
            <a:endParaRPr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1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775" y="1170125"/>
            <a:ext cx="3697925" cy="245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Ethernet </a:t>
            </a:r>
            <a:r>
              <a:rPr b="1" lang="en-GB"/>
              <a:t>isn’t</a:t>
            </a:r>
            <a:r>
              <a:rPr lang="en-GB"/>
              <a:t> </a:t>
            </a:r>
            <a:r>
              <a:rPr b="1" lang="en-GB"/>
              <a:t>just</a:t>
            </a:r>
            <a:r>
              <a:rPr lang="en-GB"/>
              <a:t> a type of cable. It is a suite of protocols used in a </a:t>
            </a:r>
            <a:r>
              <a:rPr b="1" lang="en-GB"/>
              <a:t>wired network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Any network hardware that uses the </a:t>
            </a:r>
            <a:r>
              <a:rPr b="1" lang="en-GB"/>
              <a:t>ethernet protocols</a:t>
            </a:r>
            <a:r>
              <a:rPr lang="en-GB"/>
              <a:t> will work with any other hardware that uses the ethernet protocols.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Ethernet</a:t>
            </a:r>
            <a:endParaRPr/>
          </a:p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600" y="1170125"/>
            <a:ext cx="3717101" cy="20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WiFi</a:t>
            </a:r>
            <a:r>
              <a:rPr lang="en-GB"/>
              <a:t> is a suite of protocols used in </a:t>
            </a:r>
            <a:r>
              <a:rPr b="1" lang="en-GB"/>
              <a:t>wireless</a:t>
            </a:r>
            <a:r>
              <a:rPr lang="en-GB"/>
              <a:t> communication.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It enables the transmission of data through radio signals.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WiFi uses a specific range of radio wave frequencies (also called frequency bands) to transmit data.</a:t>
            </a:r>
            <a:endParaRPr/>
          </a:p>
        </p:txBody>
      </p:sp>
      <p:sp>
        <p:nvSpPr>
          <p:cNvPr id="154" name="Google Shape;154;p2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WiFi</a:t>
            </a:r>
            <a:endParaRPr/>
          </a:p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2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3550" y="1170125"/>
            <a:ext cx="3529150" cy="25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majority of internet users connect to their Local Area Network via WiFi and are unaware of the rest of the technology that enables the internet to work.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They see the internet as their wireless connection. When they are unable to access a web site or use a service they often blame the WiFi and say the “WiFi is down”.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WiFi – Common Misconception</a:t>
            </a:r>
            <a:endParaRPr/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2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0438" y="1554675"/>
            <a:ext cx="2479625" cy="17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internet could not be working for any of the following reasons: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Connection to ISP is not working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DNS is not working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Web server’s network is down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 web server is unavailable / overloaded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 connection to the ISP is overloaded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Delays anywhere in the network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Or… it may be that your WiFi is down 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WiFi – Common Misconception</a:t>
            </a:r>
            <a:endParaRPr/>
          </a:p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0438" y="1554675"/>
            <a:ext cx="2479625" cy="17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might have noticed </a:t>
            </a:r>
            <a:r>
              <a:rPr b="1" lang="en-GB"/>
              <a:t>HTTP</a:t>
            </a:r>
            <a:r>
              <a:rPr lang="en-GB"/>
              <a:t> or </a:t>
            </a:r>
            <a:r>
              <a:rPr b="1" lang="en-GB"/>
              <a:t>HTTPS</a:t>
            </a:r>
            <a:r>
              <a:rPr lang="en-GB"/>
              <a:t> before a website address in your browser.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HTTP</a:t>
            </a:r>
            <a:r>
              <a:rPr lang="en-GB"/>
              <a:t> stands for Hypertext Transfer Protocol. It is a protocol that is used to identify, request, and transfer web pages across the internet.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HTTP and HTTPS</a:t>
            </a:r>
            <a:endParaRPr/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2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5100" y="1017700"/>
            <a:ext cx="3757601" cy="15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HTTPS</a:t>
            </a:r>
            <a:r>
              <a:rPr lang="en-GB"/>
              <a:t> is a secure version of this protocol that adds in extra protection for the data that is transmitted.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HTTP and HTTPS</a:t>
            </a:r>
            <a:endParaRPr/>
          </a:p>
        </p:txBody>
      </p:sp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2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5100" y="1017700"/>
            <a:ext cx="3757601" cy="15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FTP</a:t>
            </a:r>
            <a:r>
              <a:rPr lang="en-GB"/>
              <a:t> stands for </a:t>
            </a:r>
            <a:r>
              <a:rPr b="1" lang="en-GB"/>
              <a:t>file transfer protocol</a:t>
            </a:r>
            <a:r>
              <a:rPr lang="en-GB"/>
              <a:t>. It deals with uploading and downloading files from a server.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FTP</a:t>
            </a:r>
            <a:r>
              <a:rPr lang="en-GB"/>
              <a:t> is sometimes used for uploading personal web pages to a web server.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It is also used to deal with other types of files like PDFs and images.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FTP</a:t>
            </a:r>
            <a:endParaRPr/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1" name="Google Shape;201;p2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025" y="1017700"/>
            <a:ext cx="2446450" cy="24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An </a:t>
            </a:r>
            <a:r>
              <a:rPr b="1" lang="en-GB"/>
              <a:t>FTP </a:t>
            </a:r>
            <a:r>
              <a:rPr lang="en-GB"/>
              <a:t>server will typically give the user more control over the navigation of files on the server in comparison to </a:t>
            </a:r>
            <a:r>
              <a:rPr b="1" lang="en-GB"/>
              <a:t>HTTP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Users can often view directories and choose which files to download and where to upload files.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FTP</a:t>
            </a:r>
            <a:r>
              <a:rPr lang="en-GB"/>
              <a:t> servers must be very secure and a username and password is typically required to access them.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FTP</a:t>
            </a:r>
            <a:endParaRPr/>
          </a:p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2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025" y="1017700"/>
            <a:ext cx="2446450" cy="24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POP</a:t>
            </a:r>
            <a:r>
              <a:rPr lang="en-GB"/>
              <a:t>,</a:t>
            </a:r>
            <a:r>
              <a:rPr b="1" lang="en-GB"/>
              <a:t> IMAP</a:t>
            </a:r>
            <a:r>
              <a:rPr lang="en-GB"/>
              <a:t>, and </a:t>
            </a:r>
            <a:r>
              <a:rPr b="1" lang="en-GB"/>
              <a:t>SMTP</a:t>
            </a:r>
            <a:r>
              <a:rPr lang="en-GB"/>
              <a:t> protocols all deal with email communications.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POP</a:t>
            </a:r>
            <a:r>
              <a:rPr lang="en-GB"/>
              <a:t> stands for post office protocol. This type of email protocol is less common nowadays.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POP, IMAP, and SMTP</a:t>
            </a:r>
            <a:endParaRPr/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2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125" y="1170125"/>
            <a:ext cx="3709574" cy="20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Question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Can you think of any rules for communication that we use in our daily lives?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Explorer task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What would happen if we didn’t have rules for communication?</a:t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Rules for communication</a:t>
            </a:r>
            <a:endParaRPr/>
          </a:p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25"/>
            <a:ext cx="4096500" cy="307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POP </a:t>
            </a:r>
            <a:r>
              <a:rPr lang="en-GB"/>
              <a:t>protocol retrieves the email from the email server, delivers it to your computer or device, and then deletes it from the email server.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Once you download the email, it </a:t>
            </a:r>
            <a:r>
              <a:rPr b="1" lang="en-GB"/>
              <a:t>only </a:t>
            </a:r>
            <a:r>
              <a:rPr lang="en-GB"/>
              <a:t>exists on your device and is not backed up on a server.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POP, IMAP, and SMTP</a:t>
            </a:r>
            <a:endParaRPr/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" name="Google Shape;228;p2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125" y="1170125"/>
            <a:ext cx="3709574" cy="20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IMAP</a:t>
            </a:r>
            <a:r>
              <a:rPr lang="en-GB"/>
              <a:t> stands for </a:t>
            </a:r>
            <a:r>
              <a:rPr b="1" lang="en-GB"/>
              <a:t>internet message access protocol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IMAP</a:t>
            </a:r>
            <a:r>
              <a:rPr lang="en-GB"/>
              <a:t> retrieves the email from the email server but also leaves a copy of it on the remote server.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is helpful if you want to view your emails on your phone and also view them in a web browser.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POP, IMAP, and SMTP</a:t>
            </a:r>
            <a:endParaRPr/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2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125" y="1170125"/>
            <a:ext cx="3709574" cy="20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SMTP</a:t>
            </a:r>
            <a:r>
              <a:rPr lang="en-GB"/>
              <a:t> stands for simple mail transfer protocol.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protocol deals with </a:t>
            </a:r>
            <a:r>
              <a:rPr b="1" lang="en-GB"/>
              <a:t>sending</a:t>
            </a:r>
            <a:r>
              <a:rPr lang="en-GB"/>
              <a:t> an email to an email server.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POP, IMAP, and SMTP</a:t>
            </a:r>
            <a:endParaRPr/>
          </a:p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3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125" y="1170125"/>
            <a:ext cx="3709574" cy="20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Use the </a:t>
            </a:r>
            <a:r>
              <a:rPr b="1" lang="en-GB"/>
              <a:t>activity 1 sheet</a:t>
            </a:r>
            <a:r>
              <a:rPr lang="en-GB"/>
              <a:t> to see how many network protocols you can remember.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Try to match the protocols to their descriptions.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protocol is which?</a:t>
            </a:r>
            <a:endParaRPr/>
          </a:p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p3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1724" y="1170125"/>
            <a:ext cx="3057050" cy="333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protocol is which? Solutions</a:t>
            </a:r>
            <a:endParaRPr/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" name="Google Shape;263;p3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graphicFrame>
        <p:nvGraphicFramePr>
          <p:cNvPr id="264" name="Google Shape;264;p32"/>
          <p:cNvGraphicFramePr/>
          <p:nvPr/>
        </p:nvGraphicFramePr>
        <p:xfrm>
          <a:off x="1712025" y="110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{74B63722-76BA-4393-B9A6-1F22D12401A1}</a:tableStyleId>
              </a:tblPr>
              <a:tblGrid>
                <a:gridCol w="1344625"/>
                <a:gridCol w="404612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Ethernet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suite of protocols used with wired networks. Any network hardware that uses this suite of protocols will work with any other hardware that uses them.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WiFi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suite of protocols used with wireless networks. It enables the transmission of data through radio signals.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HTTP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protocol that is used to identify, request, and transfer web pages across the internet.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HTTPS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protocol that is used to identify, request, and transfer web pages SECURELY across the internet.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protocol is which? Solutions</a:t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graphicFrame>
        <p:nvGraphicFramePr>
          <p:cNvPr id="272" name="Google Shape;272;p33"/>
          <p:cNvGraphicFramePr/>
          <p:nvPr/>
        </p:nvGraphicFramePr>
        <p:xfrm>
          <a:off x="1694388" y="116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{74B63722-76BA-4393-B9A6-1F22D12401A1}</a:tableStyleId>
              </a:tblPr>
              <a:tblGrid>
                <a:gridCol w="758600"/>
                <a:gridCol w="49054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FTP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 protocol that deals with uploading and downloading files from a server. Users can often access a directory of files and choose what to download and where to upload.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POP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Used with email. This protocol retrieves the email from the email server, delivers it to your computer or device, and then deletes it from the email server.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IMAP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Used with email. This protocol retrieves the email from the email server but also leaves a copy of it on the remote server.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SMTP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Used with email. This protocol deals with sending an email to an email server.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 your groups, develop your own protocol for sending an 80 character message across a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Use the </a:t>
            </a:r>
            <a:r>
              <a:rPr b="1" lang="en-GB"/>
              <a:t>activity 2 sheet</a:t>
            </a:r>
            <a:r>
              <a:rPr lang="en-GB"/>
              <a:t> for guidance. </a:t>
            </a:r>
            <a:endParaRPr/>
          </a:p>
        </p:txBody>
      </p:sp>
      <p:sp>
        <p:nvSpPr>
          <p:cNvPr id="278" name="Google Shape;278;p3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Create your own protocol</a:t>
            </a:r>
            <a:endParaRPr/>
          </a:p>
        </p:txBody>
      </p:sp>
      <p:sp>
        <p:nvSpPr>
          <p:cNvPr id="279" name="Google Shape;279;p3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0" name="Google Shape;280;p3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1386" y="1170100"/>
            <a:ext cx="3746926" cy="35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 your </a:t>
            </a:r>
            <a:r>
              <a:rPr b="1" lang="en-GB"/>
              <a:t>groups</a:t>
            </a:r>
            <a:r>
              <a:rPr lang="en-GB"/>
              <a:t>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Explain how your protocol worked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how successful or unsuccessful it was </a:t>
            </a:r>
            <a:endParaRPr/>
          </a:p>
        </p:txBody>
      </p:sp>
      <p:sp>
        <p:nvSpPr>
          <p:cNvPr id="287" name="Google Shape;287;p3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Tell us about your protocol</a:t>
            </a:r>
            <a:endParaRPr/>
          </a:p>
        </p:txBody>
      </p:sp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9" name="Google Shape;289;p3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Wrap Up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Learnt about some of the main protocols used for communication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Next lesson</a:t>
            </a:r>
            <a:endParaRPr/>
          </a:p>
        </p:txBody>
      </p:sp>
      <p:sp>
        <p:nvSpPr>
          <p:cNvPr id="296" name="Google Shape;296;p3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7" name="Google Shape;297;p36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Next lesson, you will…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Learn about the TCP/IP model</a:t>
            </a:r>
            <a:endParaRPr/>
          </a:p>
        </p:txBody>
      </p:sp>
      <p:sp>
        <p:nvSpPr>
          <p:cNvPr id="298" name="Google Shape;298;p3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Rules for communication</a:t>
            </a:r>
            <a:endParaRPr/>
          </a:p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6327650" y="1252875"/>
            <a:ext cx="1651800" cy="599400"/>
          </a:xfrm>
          <a:prstGeom prst="wedgeRoundRectCallout">
            <a:avLst>
              <a:gd fmla="val -8592" name="adj1"/>
              <a:gd fmla="val 81374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Shaking hands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844675" y="1289300"/>
            <a:ext cx="1833300" cy="786900"/>
          </a:xfrm>
          <a:prstGeom prst="wedgeRoundRectCallout">
            <a:avLst>
              <a:gd fmla="val -38637" name="adj1"/>
              <a:gd fmla="val 86353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Saying hello and goodbye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3371800" y="1469025"/>
            <a:ext cx="2399400" cy="1162800"/>
          </a:xfrm>
          <a:prstGeom prst="wedgeRoundRectCallout">
            <a:avLst>
              <a:gd fmla="val -38637" name="adj1"/>
              <a:gd fmla="val 86353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Waiting for someone to finish talking before you talk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1" name="Google Shape;71;p11"/>
          <p:cNvSpPr/>
          <p:nvPr/>
        </p:nvSpPr>
        <p:spPr>
          <a:xfrm>
            <a:off x="808800" y="3196200"/>
            <a:ext cx="1833300" cy="786900"/>
          </a:xfrm>
          <a:prstGeom prst="wedgeRoundRectCallout">
            <a:avLst>
              <a:gd fmla="val -38637" name="adj1"/>
              <a:gd fmla="val 86353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Waving hello and goodbye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6424825" y="3118350"/>
            <a:ext cx="1914000" cy="942600"/>
          </a:xfrm>
          <a:prstGeom prst="wedgeRoundRectCallout">
            <a:avLst>
              <a:gd fmla="val 45182" name="adj1"/>
              <a:gd fmla="val 81095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Using Dear etc. in letters and emails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3482125" y="3304375"/>
            <a:ext cx="2399400" cy="1162800"/>
          </a:xfrm>
          <a:prstGeom prst="wedgeRoundRectCallout">
            <a:avLst>
              <a:gd fmla="val -38637" name="adj1"/>
              <a:gd fmla="val 86353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Speaking the same language or one that both parties understand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if we didn’t have rules for communication?</a:t>
            </a:r>
            <a:endParaRPr/>
          </a:p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452300" y="1547625"/>
            <a:ext cx="1833300" cy="786900"/>
          </a:xfrm>
          <a:prstGeom prst="wedgeRoundRectCallout">
            <a:avLst>
              <a:gd fmla="val -38637" name="adj1"/>
              <a:gd fmla="val 86353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Several people might talk at once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079000" y="1212138"/>
            <a:ext cx="2483400" cy="1378500"/>
          </a:xfrm>
          <a:prstGeom prst="wedgeRoundRectCallout">
            <a:avLst>
              <a:gd fmla="val -38637" name="adj1"/>
              <a:gd fmla="val 86353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Exchanges might be awkward if one person waves hello and the other person doesn’t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1336550" y="3122675"/>
            <a:ext cx="1833300" cy="786900"/>
          </a:xfrm>
          <a:prstGeom prst="wedgeRoundRectCallout">
            <a:avLst>
              <a:gd fmla="val -38637" name="adj1"/>
              <a:gd fmla="val 86353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People might be offended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5962350" y="2945225"/>
            <a:ext cx="2155800" cy="1141800"/>
          </a:xfrm>
          <a:prstGeom prst="wedgeRoundRectCallout">
            <a:avLst>
              <a:gd fmla="val -38637" name="adj1"/>
              <a:gd fmla="val 86353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You wouldn’t know how to politely end a conversation 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3606550" y="3330825"/>
            <a:ext cx="1930800" cy="1091400"/>
          </a:xfrm>
          <a:prstGeom prst="wedgeRoundRectCallout">
            <a:avLst>
              <a:gd fmla="val -38637" name="adj1"/>
              <a:gd fmla="val 86353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People wouldn’t be able to understand each other 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 will: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Determine the need for standards in network communications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Define the term network protocol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Define the purpose and common use of the network protocols: ethernet, WiFi, HTTP, HTTPS, FTP, POP, SMTP, and IMAP</a:t>
            </a:r>
            <a:endParaRPr/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9: Protocols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3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Objectives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300" y="364800"/>
            <a:ext cx="4191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We use rules for communication in our daily lives. Computers also need to have rules for communication.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are known as </a:t>
            </a:r>
            <a:r>
              <a:rPr b="1" lang="en-GB"/>
              <a:t>protocols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You will have heard of a few </a:t>
            </a:r>
            <a:r>
              <a:rPr b="1" lang="en-GB"/>
              <a:t>network protocols</a:t>
            </a:r>
            <a:r>
              <a:rPr lang="en-GB"/>
              <a:t> already in this unit. </a:t>
            </a:r>
            <a:endParaRPr/>
          </a:p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Protocols</a:t>
            </a:r>
            <a:endParaRPr/>
          </a:p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4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Internet protocol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TCP/IP suite of protocols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/>
              <a:t>Routing protocols</a:t>
            </a:r>
            <a:endParaRPr b="1"/>
          </a:p>
        </p:txBody>
      </p:sp>
      <p:sp>
        <p:nvSpPr>
          <p:cNvPr id="103" name="Google Shape;103;p1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Protocols </a:t>
            </a:r>
            <a:r>
              <a:rPr lang="en-GB"/>
              <a:t>are needed for all sorts of reasons. Here are some examples: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Planning the routes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Establishing communication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Send and receiving data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Communicating securely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Opening web sites</a:t>
            </a:r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Protocols</a:t>
            </a:r>
            <a:endParaRPr/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Internet protocol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TCP/IP suite of protocols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/>
              <a:t>Routing protocols</a:t>
            </a:r>
            <a:endParaRPr b="1"/>
          </a:p>
        </p:txBody>
      </p:sp>
      <p:sp>
        <p:nvSpPr>
          <p:cNvPr id="112" name="Google Shape;112;p1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Protocols </a:t>
            </a:r>
            <a:r>
              <a:rPr lang="en-GB"/>
              <a:t>are the reason why billions of devices all over the world can communicate with each other.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They all follow the same </a:t>
            </a:r>
            <a:r>
              <a:rPr b="1" lang="en-GB"/>
              <a:t>protocols</a:t>
            </a:r>
            <a:r>
              <a:rPr lang="en-GB"/>
              <a:t>!</a:t>
            </a:r>
            <a:endParaRPr/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Protocols</a:t>
            </a:r>
            <a:endParaRPr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1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170125"/>
            <a:ext cx="3539474" cy="235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Common </a:t>
            </a:r>
            <a:r>
              <a:rPr b="1" lang="en-GB"/>
              <a:t>protocols</a:t>
            </a:r>
            <a:r>
              <a:rPr lang="en-GB"/>
              <a:t> used in networking are: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Ethernet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WiFi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HTTP/S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FTP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POP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SMTP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IMAP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Protocols</a:t>
            </a:r>
            <a:endParaRPr/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1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170125"/>
            <a:ext cx="3539474" cy="235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CCE Slides">
  <a:themeElements>
    <a:clrScheme name="Simple Light">
      <a:dk1>
        <a:srgbClr val="5B5BA5"/>
      </a:dk1>
      <a:lt1>
        <a:srgbClr val="FFFFFF"/>
      </a:lt1>
      <a:dk2>
        <a:srgbClr val="E9E9F3"/>
      </a:dk2>
      <a:lt2>
        <a:srgbClr val="F2F6FC"/>
      </a:lt2>
      <a:accent1>
        <a:srgbClr val="E9F7FC"/>
      </a:accent1>
      <a:accent2>
        <a:srgbClr val="FFEFDA"/>
      </a:accent2>
      <a:accent3>
        <a:srgbClr val="ECF8F5"/>
      </a:accent3>
      <a:accent4>
        <a:srgbClr val="FEF2F6"/>
      </a:accent4>
      <a:accent5>
        <a:srgbClr val="E6E6EA"/>
      </a:accent5>
      <a:accent6>
        <a:srgbClr val="F0F6ED"/>
      </a:accent6>
      <a:hlink>
        <a:srgbClr val="3197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